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72" r:id="rId4"/>
    <p:sldId id="274" r:id="rId5"/>
    <p:sldId id="263" r:id="rId6"/>
    <p:sldId id="273" r:id="rId7"/>
    <p:sldId id="262" r:id="rId8"/>
    <p:sldId id="275" r:id="rId9"/>
    <p:sldId id="284" r:id="rId10"/>
    <p:sldId id="265" r:id="rId11"/>
    <p:sldId id="267" r:id="rId12"/>
    <p:sldId id="268" r:id="rId13"/>
    <p:sldId id="285" r:id="rId14"/>
    <p:sldId id="269" r:id="rId15"/>
    <p:sldId id="270" r:id="rId16"/>
    <p:sldId id="276" r:id="rId17"/>
    <p:sldId id="271" r:id="rId18"/>
    <p:sldId id="277" r:id="rId19"/>
    <p:sldId id="278" r:id="rId20"/>
    <p:sldId id="279" r:id="rId21"/>
    <p:sldId id="280" r:id="rId22"/>
    <p:sldId id="266" r:id="rId23"/>
    <p:sldId id="282" r:id="rId24"/>
    <p:sldId id="283" r:id="rId25"/>
    <p:sldId id="281" r:id="rId2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崇碩 陳" initials="崇碩" lastIdx="1" clrIdx="0">
    <p:extLst>
      <p:ext uri="{19B8F6BF-5375-455C-9EA6-DF929625EA0E}">
        <p15:presenceInfo xmlns:p15="http://schemas.microsoft.com/office/powerpoint/2012/main" userId="aaa02cfc9db644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FA638A-73BA-494F-BB13-73C27CF0FA88}" v="130" dt="2025-08-24T05:23:43.7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91" autoAdjust="0"/>
    <p:restoredTop sz="81386" autoAdjust="0"/>
  </p:normalViewPr>
  <p:slideViewPr>
    <p:cSldViewPr snapToGrid="0" showGuides="1">
      <p:cViewPr varScale="1">
        <p:scale>
          <a:sx n="92" d="100"/>
          <a:sy n="92" d="100"/>
        </p:scale>
        <p:origin x="1026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jpe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DA4E6-A796-4A0A-8EA8-8E05E1787F05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0CE21-A827-46F8-BEFD-C23296934A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7057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02319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/>
              <a:t>最右邊圖因為太小 就不用</a:t>
            </a:r>
            <a:endParaRPr lang="en-US" altLang="zh-TW" sz="1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63278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dirty="0">
                <a:latin typeface="+mj-ea"/>
                <a:ea typeface="+mj-ea"/>
              </a:rPr>
              <a:t>使用 正向與反向</a:t>
            </a:r>
            <a:r>
              <a:rPr lang="en-US" altLang="zh-TW" b="0" dirty="0">
                <a:latin typeface="+mj-ea"/>
                <a:ea typeface="+mj-ea"/>
              </a:rPr>
              <a:t>prompt </a:t>
            </a:r>
            <a:r>
              <a:rPr lang="zh-TW" altLang="en-US" b="0" dirty="0">
                <a:latin typeface="+mj-ea"/>
                <a:ea typeface="+mj-ea"/>
              </a:rPr>
              <a:t>來同時引導生成模型，有助於更精準地控制生成結果，提升效果。</a:t>
            </a:r>
          </a:p>
          <a:p>
            <a:pPr>
              <a:buFont typeface="Arial" panose="020B0604020202020204" pitchFamily="34" charset="0"/>
              <a:buNone/>
            </a:pPr>
            <a:r>
              <a:rPr lang="zh-TW" altLang="en-US" b="0" dirty="0">
                <a:latin typeface="+mj-ea"/>
                <a:ea typeface="+mj-ea"/>
              </a:rPr>
              <a:t>正向 </a:t>
            </a:r>
            <a:r>
              <a:rPr lang="en-US" altLang="zh-TW" b="0" dirty="0">
                <a:latin typeface="+mj-ea"/>
                <a:ea typeface="+mj-ea"/>
              </a:rPr>
              <a:t>prompt</a:t>
            </a:r>
            <a:r>
              <a:rPr lang="zh-TW" altLang="en-US" b="0" dirty="0">
                <a:latin typeface="+mj-ea"/>
                <a:ea typeface="+mj-ea"/>
              </a:rPr>
              <a:t>例如</a:t>
            </a:r>
            <a:r>
              <a:rPr lang="en-US" altLang="zh-TW" b="0" dirty="0">
                <a:latin typeface="+mj-ea"/>
                <a:ea typeface="+mj-ea"/>
              </a:rPr>
              <a:t>high quality, 4K, natural lighting</a:t>
            </a:r>
          </a:p>
          <a:p>
            <a:pPr>
              <a:buFont typeface="Arial" panose="020B0604020202020204" pitchFamily="34" charset="0"/>
              <a:buNone/>
            </a:pPr>
            <a:r>
              <a:rPr lang="zh-TW" altLang="en-US" b="0" dirty="0">
                <a:latin typeface="+mj-ea"/>
                <a:ea typeface="+mj-ea"/>
              </a:rPr>
              <a:t>反向 </a:t>
            </a:r>
            <a:r>
              <a:rPr lang="en-US" altLang="zh-TW" b="0" dirty="0">
                <a:latin typeface="+mj-ea"/>
                <a:ea typeface="+mj-ea"/>
              </a:rPr>
              <a:t>prompt</a:t>
            </a:r>
            <a:r>
              <a:rPr lang="zh-TW" altLang="en-US" b="0" dirty="0">
                <a:latin typeface="+mj-ea"/>
                <a:ea typeface="+mj-ea"/>
              </a:rPr>
              <a:t>例如</a:t>
            </a:r>
            <a:r>
              <a:rPr lang="en-US" altLang="zh-TW" b="0" dirty="0">
                <a:latin typeface="+mj-ea"/>
                <a:ea typeface="+mj-ea"/>
              </a:rPr>
              <a:t>blurry, distorted face, bad anatomy, extra limbs, low-res</a:t>
            </a:r>
          </a:p>
          <a:p>
            <a:pPr>
              <a:buFont typeface="Arial" panose="020B0604020202020204" pitchFamily="34" charset="0"/>
              <a:buNone/>
            </a:pPr>
            <a:r>
              <a:rPr lang="zh-TW" altLang="en-US" b="0" dirty="0"/>
              <a:t>在訓練時，不只是優化某一個 </a:t>
            </a:r>
            <a:r>
              <a:rPr lang="en-US" altLang="zh-TW" b="0" dirty="0"/>
              <a:t>token(</a:t>
            </a:r>
            <a:r>
              <a:rPr lang="zh-TW" altLang="en-US" b="0" dirty="0"/>
              <a:t>如 </a:t>
            </a:r>
            <a:r>
              <a:rPr lang="en-US" altLang="zh-TW" b="0" dirty="0"/>
              <a:t>4K)</a:t>
            </a:r>
            <a:r>
              <a:rPr lang="zh-TW" altLang="en-US" b="0" dirty="0"/>
              <a:t>的嵌入向量，而是選擇優化整個 </a:t>
            </a:r>
            <a:r>
              <a:rPr lang="en-US" altLang="zh-TW" b="0" dirty="0"/>
              <a:t>prompt </a:t>
            </a:r>
            <a:r>
              <a:rPr lang="zh-TW" altLang="en-US" b="0" dirty="0"/>
              <a:t>的 </a:t>
            </a:r>
            <a:r>
              <a:rPr lang="en-US" altLang="zh-TW" b="0" dirty="0"/>
              <a:t>embedding </a:t>
            </a:r>
            <a:r>
              <a:rPr lang="zh-TW" altLang="en-US" b="0" dirty="0"/>
              <a:t>向量組合。</a:t>
            </a:r>
            <a:endParaRPr lang="en-US" altLang="zh-TW" b="0" dirty="0"/>
          </a:p>
          <a:p>
            <a:pPr>
              <a:buFont typeface="Arial" panose="020B0604020202020204" pitchFamily="34" charset="0"/>
              <a:buNone/>
            </a:pPr>
            <a:r>
              <a:rPr lang="zh-TW" altLang="en-US" b="0" dirty="0"/>
              <a:t>若目標圖像具有 複雜的構圖或風格特徵</a:t>
            </a:r>
            <a:r>
              <a:rPr lang="en-US" altLang="zh-TW" b="0" dirty="0"/>
              <a:t>(</a:t>
            </a:r>
            <a:r>
              <a:rPr lang="zh-TW" altLang="en-US" b="0" dirty="0"/>
              <a:t>如油畫筆觸、建築場景、科幻世界觀</a:t>
            </a:r>
            <a:r>
              <a:rPr lang="en-US" altLang="zh-TW" b="0" dirty="0"/>
              <a:t>)</a:t>
            </a:r>
            <a:r>
              <a:rPr lang="zh-TW" altLang="en-US" b="0" dirty="0"/>
              <a:t>，可能需要訓練更多</a:t>
            </a:r>
            <a:r>
              <a:rPr lang="en-US" altLang="zh-TW" b="0" dirty="0"/>
              <a:t>iterations</a:t>
            </a:r>
            <a:r>
              <a:rPr lang="zh-TW" altLang="en-US" b="0" dirty="0"/>
              <a:t>來讓模型學會這些特徵。</a:t>
            </a:r>
            <a:endParaRPr lang="en-US" altLang="zh-TW" b="0" dirty="0">
              <a:latin typeface="+mj-ea"/>
              <a:ea typeface="+mj-ea"/>
            </a:endParaRPr>
          </a:p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6410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使用 </a:t>
            </a:r>
            <a:r>
              <a:rPr lang="en-US" altLang="zh-TW" dirty="0" err="1"/>
              <a:t>OpenPose</a:t>
            </a:r>
            <a:r>
              <a:rPr lang="en-US" altLang="zh-TW" dirty="0"/>
              <a:t> </a:t>
            </a:r>
            <a:r>
              <a:rPr lang="zh-TW" altLang="en-US" dirty="0"/>
              <a:t>來獲取輸入影像的主體姿勢。如果輸入影像是風格化，則可能需要先使用 </a:t>
            </a:r>
            <a:r>
              <a:rPr lang="en-US" altLang="zh-TW" dirty="0"/>
              <a:t>LDM </a:t>
            </a:r>
            <a:r>
              <a:rPr lang="zh-TW" altLang="en-US" dirty="0"/>
              <a:t>進行</a:t>
            </a:r>
            <a:r>
              <a:rPr lang="en-US" altLang="zh-TW" dirty="0"/>
              <a:t>image-to-image translation</a:t>
            </a:r>
            <a:r>
              <a:rPr lang="zh-TW" altLang="en-US" dirty="0"/>
              <a:t>，將其轉換為類似照片的風格後，再套用 </a:t>
            </a:r>
            <a:r>
              <a:rPr lang="en-US" altLang="zh-TW" dirty="0" err="1"/>
              <a:t>OpenPose</a:t>
            </a:r>
            <a:endParaRPr lang="en-US" altLang="zh-TW" dirty="0"/>
          </a:p>
          <a:p>
            <a:r>
              <a:rPr lang="zh-TW" altLang="en-US" dirty="0"/>
              <a:t>為了生成中間畫面，會對來自兩個輸入影像的所有共享關鍵點位置進行線性內插，以獲得中間姿勢</a:t>
            </a:r>
            <a:endParaRPr lang="en-US" altLang="zh-TW" dirty="0"/>
          </a:p>
          <a:p>
            <a:r>
              <a:rPr lang="zh-TW" altLang="en-US" dirty="0"/>
              <a:t>提取並內插後的姿勢會作為條件輸入，使用 </a:t>
            </a:r>
            <a:r>
              <a:rPr lang="en-US" altLang="zh-TW" dirty="0"/>
              <a:t>ControlNet</a:t>
            </a:r>
            <a:r>
              <a:rPr lang="zh-TW" altLang="en-US" dirty="0"/>
              <a:t>提供給 </a:t>
            </a:r>
            <a:r>
              <a:rPr lang="en-US" altLang="zh-TW" dirty="0"/>
              <a:t>LDM </a:t>
            </a:r>
            <a:r>
              <a:rPr lang="zh-TW" altLang="en-US" dirty="0"/>
              <a:t>進行去噪</a:t>
            </a:r>
            <a:endParaRPr lang="en-US" altLang="zh-TW" dirty="0"/>
          </a:p>
          <a:p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在整個內插流程中，去噪過程是同時受到內插的</a:t>
            </a:r>
            <a:r>
              <a:rPr lang="en-US" altLang="zh-TW" b="0" i="0" dirty="0">
                <a:solidFill>
                  <a:srgbClr val="131314"/>
                </a:solidFill>
                <a:effectLst/>
                <a:latin typeface="Google Sans Text"/>
              </a:rPr>
              <a:t>text embeddings</a:t>
            </a:r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以及可選地主體姿勢的條件控制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24126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39106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87097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51852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Z0t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代表第一個輸入圖像在時間步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dirty="0" err="1"/>
              <a:t>ZNt</a:t>
            </a:r>
            <a:r>
              <a:rPr lang="en-US" altLang="zh-TW" dirty="0"/>
              <a:t>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代表最後一個輸入圖像</a:t>
            </a:r>
            <a:r>
              <a:rPr lang="zh-TW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dirty="0"/>
              <a:t>公式代表加入的噪音  加完噪音 再用</a:t>
            </a:r>
            <a:r>
              <a:rPr lang="en-US" altLang="zh-TW" dirty="0"/>
              <a:t>LDM</a:t>
            </a:r>
            <a:r>
              <a:rPr lang="zh-TW" altLang="en-US" dirty="0"/>
              <a:t>去噪音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6138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88518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FID</a:t>
            </a:r>
            <a:r>
              <a:rPr lang="zh-TW" altLang="en-US" dirty="0"/>
              <a:t>越低越好，代表生成圖像的分布越接近真實圖像</a:t>
            </a:r>
            <a:endParaRPr lang="en-US" altLang="zh-TW" sz="1200" dirty="0"/>
          </a:p>
          <a:p>
            <a:r>
              <a:rPr lang="en-US" altLang="zh-TW" sz="1200" dirty="0"/>
              <a:t>Denoise-interpolate-denoise</a:t>
            </a:r>
            <a:r>
              <a:rPr lang="zh-TW" altLang="en-US" sz="1200" dirty="0"/>
              <a:t> 在產生圖片序列較為合理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85096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5651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擴散模型是一種生成模型，其概念是透過逐步向數據添加隨機雜訊，直到數據完全變成雜訊，然後學習如何逆轉這個過程，從雜訊中逐步恢復原始數據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如圖在每個時間步長，都會向圖像中添加少量的高斯雜訊，使得圖像逐漸變得模糊和失真。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如圖所示，狗的圖像從清晰逐漸變得模糊，最終變成一團雜訊。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逆向去噪過程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這是擴散模型學習的關鍵部分。 模型會學習如何從帶有雜訊的圖像中去除雜訊，從而逐步恢復原始圖像。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透過學習這個逆向過程，模型能夠從隨機雜訊開始，逐步生成出新的、逼真的圖像。 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B8DB6-FB4E-4471-A6F0-0524DB0C6FE4}" type="slidenum">
              <a:rPr lang="zh-TW" altLang="en-US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65062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65558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未來在預測新圖時 即可以用一個亂生成的雜訊 最終生成一個合理的圖 這邊是</a:t>
            </a:r>
            <a:r>
              <a:rPr lang="en-US" altLang="zh-TW" dirty="0" err="1"/>
              <a:t>cifar</a:t>
            </a:r>
            <a:r>
              <a:rPr lang="zh-TW" altLang="en-US" dirty="0"/>
              <a:t>的範例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6951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Latent Space</a:t>
            </a:r>
            <a:r>
              <a:rPr lang="zh-TW" altLang="en-US" dirty="0"/>
              <a:t>是模型學習到的一個抽象空間，用來表示資料的本質特徵，但這些特徵並不是原始資料，這個方法通常在生成過程中是更高效、更平滑且更穩定的選擇，特別是在像</a:t>
            </a:r>
            <a:r>
              <a:rPr lang="zh-TW" altLang="en-US" b="1" dirty="0"/>
              <a:t>擴散模型</a:t>
            </a:r>
            <a:r>
              <a:rPr lang="zh-TW" altLang="en-US" dirty="0"/>
              <a:t>這樣的情境下，能夠更好地捕捉數據的結構性特徵。</a:t>
            </a:r>
          </a:p>
          <a:p>
            <a:r>
              <a:rPr lang="en-US" altLang="zh-TW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Pixel space</a:t>
            </a:r>
            <a:r>
              <a:rPr lang="zh-TW" alt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 </a:t>
            </a:r>
            <a:r>
              <a:rPr lang="zh-TW" altLang="en-US" dirty="0"/>
              <a:t>雖然能夠保留更多的細節，在高維度數據的問題，計算成本高且容易出現不穩定和不自然的過渡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8421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因為 </a:t>
            </a:r>
            <a:r>
              <a:rPr lang="en-US" altLang="zh-TW" dirty="0"/>
              <a:t>latent space </a:t>
            </a:r>
            <a:r>
              <a:rPr lang="zh-TW" altLang="en-US" dirty="0"/>
              <a:t>是一個高維且有結構的特徵空間，模型會在這裡學習到特徵代表內容 風格  不同 </a:t>
            </a:r>
            <a:r>
              <a:rPr lang="en-US" altLang="zh-TW" dirty="0"/>
              <a:t>domain</a:t>
            </a:r>
            <a:r>
              <a:rPr lang="zh-TW" altLang="en-US" dirty="0"/>
              <a:t>資料之間的差異與轉換邏輯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0633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auto"/>
            <a:r>
              <a:rPr lang="zh-TW" altLang="en-US" dirty="0"/>
              <a:t>如果只是分類會分不清楚這是屬於哪一類別 而且不容易尋找介於中間的特性，所以才使用</a:t>
            </a:r>
            <a:r>
              <a:rPr lang="en-US" altLang="zh-TW" dirty="0"/>
              <a:t>diffusion model</a:t>
            </a:r>
            <a:r>
              <a:rPr lang="zh-TW" altLang="en-US" dirty="0"/>
              <a:t>做一些影像合成，嘗試定出幾</a:t>
            </a:r>
            <a:r>
              <a:rPr lang="en-US" altLang="zh-TW" dirty="0"/>
              <a:t>%</a:t>
            </a:r>
            <a:r>
              <a:rPr lang="zh-TW" altLang="en-US" dirty="0"/>
              <a:t>的正常 幾</a:t>
            </a:r>
            <a:r>
              <a:rPr lang="en-US" altLang="zh-TW" dirty="0"/>
              <a:t>%</a:t>
            </a:r>
            <a:r>
              <a:rPr lang="zh-TW" altLang="en-US" dirty="0"/>
              <a:t>的枯萎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70126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X0​ :</a:t>
            </a:r>
            <a:r>
              <a:rPr lang="zh-TW" altLang="en-US" dirty="0"/>
              <a:t>圖像</a:t>
            </a:r>
            <a:endParaRPr lang="en-US" altLang="zh-TW" dirty="0"/>
          </a:p>
          <a:p>
            <a:r>
              <a:rPr lang="en-US" altLang="zh-TW" dirty="0"/>
              <a:t>T </a:t>
            </a:r>
            <a:r>
              <a:rPr lang="zh-TW" altLang="en-US" dirty="0"/>
              <a:t>是馬爾可夫鏈的長度</a:t>
            </a:r>
            <a:endParaRPr lang="en-US" altLang="zh-TW" dirty="0"/>
          </a:p>
          <a:p>
            <a:r>
              <a:rPr lang="en-US" altLang="zh-TW" dirty="0"/>
              <a:t>x1​,x2​,…,</a:t>
            </a:r>
            <a:r>
              <a:rPr lang="en-US" altLang="zh-TW" dirty="0" err="1"/>
              <a:t>xT</a:t>
            </a:r>
            <a:r>
              <a:rPr lang="en-US" altLang="zh-TW" dirty="0"/>
              <a:t>​ </a:t>
            </a:r>
            <a:r>
              <a:rPr lang="zh-TW" altLang="en-US" dirty="0"/>
              <a:t>是與圖像具有相同維度的潛在變量</a:t>
            </a:r>
            <a:endParaRPr lang="en-US" altLang="zh-TW" dirty="0"/>
          </a:p>
          <a:p>
            <a:r>
              <a:rPr lang="en-US" altLang="zh-TW" dirty="0" err="1"/>
              <a:t>Pθ</a:t>
            </a:r>
            <a:r>
              <a:rPr lang="en-US" altLang="zh-TW" dirty="0"/>
              <a:t>​(X0​:T) </a:t>
            </a:r>
            <a:r>
              <a:rPr lang="zh-TW" altLang="en-US" dirty="0"/>
              <a:t>表示具有學習過的高斯過渡過程的馬爾可夫鏈</a:t>
            </a:r>
            <a:r>
              <a:rPr lang="en-US" altLang="zh-TW" dirty="0"/>
              <a:t>.</a:t>
            </a:r>
          </a:p>
          <a:p>
            <a:r>
              <a:rPr lang="zh-TW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馬爾可夫鏈這個</a:t>
            </a:r>
            <a:r>
              <a:rPr lang="zh-TW" altLang="en-US" dirty="0"/>
              <a:t>過程是由一系列的狀態組成，其中每一個狀態都是前一狀態進行過渡的，並且這些過渡是根據學習到的高斯過渡過程來建模的。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sz="1200" dirty="0"/>
              <a:t>forward process</a:t>
            </a:r>
            <a:r>
              <a:rPr lang="zh-TW" altLang="en-US" sz="1200" dirty="0"/>
              <a:t>就是用來加噪音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7602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這個方法利用插值在“正常” 和“枯萎” 兩種數據之間進行插值，並運用</a:t>
            </a:r>
            <a:r>
              <a:rPr lang="en-US" altLang="zh-TW" dirty="0"/>
              <a:t>diffusion model</a:t>
            </a:r>
            <a:r>
              <a:rPr lang="zh-TW" altLang="en-US" dirty="0"/>
              <a:t>生成多個“稍微枯萎”數據樣本。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911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/>
              <a:t>IOU&gt;0.55 </a:t>
            </a:r>
            <a:r>
              <a:rPr lang="zh-TW" altLang="en-US" sz="1200" dirty="0"/>
              <a:t>才使用這張圖</a:t>
            </a:r>
            <a:endParaRPr lang="en-US" altLang="zh-TW" sz="1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2014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5DDB53-C1D0-4F65-A4BE-FDCE1B8E9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354E729-BC2A-4F7F-8F4B-8373B46B6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3A123AF-A667-4572-AB54-DBC4AD746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1680952-D95E-4C38-A26F-B893A6A59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B4DFC22-CF8A-42FA-B051-57874EC65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262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8231CC-55F0-4C45-98FF-6E283F9BE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FF68CBD-6D1A-4843-BDC7-19874D55A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8D22BC-3DCA-48D2-AB31-E480388E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67873BE-0D19-44DB-BDF7-F65B9609D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B2F59D-061E-4373-B631-C6CB62DF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4124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6EDF22F-572D-4E49-B9FE-461C70AE81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9CC5A8A-0DE7-403D-92AC-B9CB79636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E26329-B68D-435D-9D35-A130E9D00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9AF36C7-E76E-42D1-9E71-EFBDDBB0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F7619F3-574F-4F73-B342-3EBD0FCAF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716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17FDB8-6564-4A89-892F-121ECB6A1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212427-EE34-43C7-A8FD-694D51AB0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CBDCD7-360C-4618-99D5-86A5A5EF4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F3DC7E3-2CDA-47FC-82EC-B6724DEDE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FCD9DA0-45A4-4361-AD1D-DB2F24801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250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D101D0-1702-4091-BD84-775665326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D8E1E2-602B-4613-8148-CCAA3F8A8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E9C1E22-1E55-471F-AFCC-590753011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0E74574-3F79-43E0-886E-0F7B5FBEE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D0AEA75-5543-4200-8506-0B2ECFF44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617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297404-2E9F-475C-B361-4DC34C7D8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0DA65C-B23C-4D21-BECF-E728DDEC65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DBA3308-CC5B-4665-A367-63EBBDCCB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F3EBDA5-6D03-43A8-9138-B1D9126B0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A849ADE-300E-4A53-8040-52D9F9254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B0B5C42-76A2-46F7-AD5D-A3B84D4B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1972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59BC2-8E8B-43E3-BD44-C574EF3FE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CF20A5E-5DA7-4C8E-BCDC-D8CEA280A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6FB0619-911A-4AA2-A1C9-0254241413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C9F549F-ADBE-4F2B-AC0B-F43F4A6290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6E76930-D84E-4FD7-B37E-9C74F5F41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6931258-53DE-4440-9CED-EFEF081A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8CA577D-DD80-4F0A-AC25-AB2D27205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AF01FD8-AAA6-42C4-9068-C9E8A571E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155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2E2EB0-35DB-48C2-B020-3F53BA17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F0F6B4E-7D6A-409D-8B33-2CF9E3E2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DC85328-B8C2-4E98-854B-96F224344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31D26CF-8345-42F0-87CC-5055E40B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228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62CEF4B-8E15-4C0B-8493-EE6A95E65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66FD5AB-E722-4B87-B88A-9BC13E123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34D603E-C4D3-477E-BDBF-31C46BD9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8171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6D3AFA-A00F-425A-ADB8-7D6DBF11E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24F594-DAE1-441A-B288-C6B584A71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735B1BB-D6FE-4E3F-912B-7CB8B4D06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F3C6B0-93DC-4F63-847D-AF3CDC1F2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7412A02-FB75-418E-B44D-90B60CF36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1C119AB-1486-4CEF-AD2D-10EFBF322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111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46C5FD-EEB9-422A-8F1A-3898CE1E2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4F2F5F8-C4C6-4927-9267-A3C0D0016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86BA6EB-6191-463F-BDAC-05065C4F8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100A524-F2D8-4E20-9BB5-49A1395D1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5DAE52E-EC29-43CF-90E7-76A854727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5633C84-0F09-4F63-9D11-CF4CD2E04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3819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5AB147D-77B2-45DC-B91D-E9B95229C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F4191C3-8FDE-40E8-B1B1-993999DCB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89C3422-42E0-48A0-AA23-A8416D88B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20D305E-D196-4B4D-BE7D-0EFBB082F1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9AE7C5-2399-4CDA-B55E-02BDF2B18D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750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598DAF-F4C5-48E6-A531-AF714874D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2443"/>
            <a:ext cx="9144000" cy="2387600"/>
          </a:xfrm>
        </p:spPr>
        <p:txBody>
          <a:bodyPr>
            <a:noAutofit/>
          </a:bodyPr>
          <a:lstStyle/>
          <a:p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Novel augmentation techniques using diffusion models for green wall plant</a:t>
            </a:r>
            <a:b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classification</a:t>
            </a:r>
            <a:endParaRPr lang="zh-TW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40368D7-E9F7-43C4-9CE7-4265C4191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211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dirty="0">
                <a:ea typeface="新細明體"/>
              </a:rPr>
              <a:t>2025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5152" t="50407" r="16311" b="40812"/>
          <a:stretch/>
        </p:blipFill>
        <p:spPr>
          <a:xfrm>
            <a:off x="2787805" y="4768916"/>
            <a:ext cx="7136782" cy="602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19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860166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models: Advanced generative techniques in deep learning</a:t>
            </a:r>
            <a:endParaRPr lang="zh-TW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665DBD0-2999-461E-A4B5-5D333241318B}"/>
              </a:ext>
            </a:extLst>
          </p:cNvPr>
          <p:cNvSpPr txBox="1"/>
          <p:nvPr/>
        </p:nvSpPr>
        <p:spPr>
          <a:xfrm>
            <a:off x="333316" y="1490810"/>
            <a:ext cx="1031719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DDPM: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forward process: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Loss function: 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linear interpolation function of noise and the image: </a:t>
            </a:r>
          </a:p>
          <a:p>
            <a:pPr marL="342900" indent="-342900">
              <a:buAutoNum type="arabicPeriod"/>
            </a:pPr>
            <a:endParaRPr lang="zh-TW" altLang="en-US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89622FC-9DA6-472D-B833-284C4BBFB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5542" y="1490810"/>
            <a:ext cx="3610479" cy="1467055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936A808C-C912-4F52-9959-60FBECD5A2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4927" y="3237784"/>
            <a:ext cx="3559993" cy="1066949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C40665F3-A881-4B92-A113-D6104C7F90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9178" y="4480970"/>
            <a:ext cx="3705742" cy="447737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1D139316-E783-4DA8-B6F0-B58BA1F34A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5636" y="5544390"/>
            <a:ext cx="2657846" cy="36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75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10317192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Workflow for Generating Synthetic Data</a:t>
            </a:r>
            <a:endParaRPr 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582B406-2EC5-4F16-875A-5C9272AAF5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32"/>
          <a:stretch/>
        </p:blipFill>
        <p:spPr>
          <a:xfrm>
            <a:off x="1413809" y="1262210"/>
            <a:ext cx="936438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519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122411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Selection of data for synthesis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Use IOU(Intersection over Union) as selection rule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If predicted box is perfect , </a:t>
            </a:r>
            <a:r>
              <a:rPr lang="en-US" altLang="zh-TW" sz="2400" dirty="0" err="1"/>
              <a:t>IoU</a:t>
            </a:r>
            <a:r>
              <a:rPr lang="en-US" altLang="zh-TW" sz="2400" dirty="0"/>
              <a:t> = </a:t>
            </a:r>
            <a:r>
              <a:rPr lang="en-US" altLang="zh-TW" sz="2400" b="1" dirty="0"/>
              <a:t>1.0</a:t>
            </a:r>
            <a:r>
              <a:rPr lang="en-US" altLang="zh-TW" sz="2400" dirty="0"/>
              <a:t>. If no overlap, </a:t>
            </a:r>
            <a:r>
              <a:rPr lang="en-US" altLang="zh-TW" sz="2400" dirty="0" err="1"/>
              <a:t>IoU</a:t>
            </a:r>
            <a:r>
              <a:rPr lang="en-US" altLang="zh-TW" sz="2400" dirty="0"/>
              <a:t> = </a:t>
            </a:r>
            <a:r>
              <a:rPr lang="en-US" altLang="zh-TW" sz="2400" b="1" dirty="0"/>
              <a:t>0</a:t>
            </a:r>
            <a:r>
              <a:rPr lang="en-US" altLang="zh-TW" sz="2400" dirty="0"/>
              <a:t>.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IOU&gt;0.55 in paper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r>
              <a:rPr lang="en-US" altLang="zh-TW" sz="2400" dirty="0"/>
              <a:t>     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924663C-3E63-408F-8CBA-A12EA0955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3946" y="1748992"/>
            <a:ext cx="4544107" cy="120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569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122411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Selection of data for synthesis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E103236-338B-457E-97C4-6B79550A7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546" y="1615501"/>
            <a:ext cx="9554908" cy="3124636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7DC32D4-4441-475A-8953-337AA5CDB3BB}"/>
              </a:ext>
            </a:extLst>
          </p:cNvPr>
          <p:cNvSpPr txBox="1"/>
          <p:nvPr/>
        </p:nvSpPr>
        <p:spPr>
          <a:xfrm>
            <a:off x="1762927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IOU&gt;0.55</a:t>
            </a:r>
            <a:endParaRPr lang="zh-TW" altLang="en-US" sz="36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A67C4EA-1E81-42D3-91C2-7D438582CC50}"/>
              </a:ext>
            </a:extLst>
          </p:cNvPr>
          <p:cNvSpPr txBox="1"/>
          <p:nvPr/>
        </p:nvSpPr>
        <p:spPr>
          <a:xfrm>
            <a:off x="5049949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IOU&gt;0.55</a:t>
            </a:r>
            <a:endParaRPr lang="zh-TW" altLang="en-US" sz="36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C333684-6D39-45FF-92AE-16EF4EF1CD99}"/>
              </a:ext>
            </a:extLst>
          </p:cNvPr>
          <p:cNvSpPr txBox="1"/>
          <p:nvPr/>
        </p:nvSpPr>
        <p:spPr>
          <a:xfrm>
            <a:off x="8208786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IOU&lt;0.55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875808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Textual inversion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FFB075D-A965-4F15-94E7-E7631D15AC12}"/>
              </a:ext>
            </a:extLst>
          </p:cNvPr>
          <p:cNvSpPr txBox="1"/>
          <p:nvPr/>
        </p:nvSpPr>
        <p:spPr>
          <a:xfrm>
            <a:off x="333316" y="1262210"/>
            <a:ext cx="103171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Prompt:</a:t>
            </a:r>
            <a:r>
              <a:rPr lang="zh-TW" altLang="en-US" sz="2400" dirty="0"/>
              <a:t> </a:t>
            </a:r>
            <a:r>
              <a:rPr lang="en-US" altLang="zh-TW" sz="2400" dirty="0"/>
              <a:t>Use both positive and negative text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Scope of Optimization: </a:t>
            </a:r>
            <a:r>
              <a:rPr lang="en-US" altLang="zh-TW" sz="2400" dirty="0">
                <a:effectLst/>
              </a:rPr>
              <a:t>the decision is made to </a:t>
            </a:r>
            <a:r>
              <a:rPr lang="en-US" altLang="zh-TW" sz="2400" b="1" dirty="0">
                <a:effectLst/>
              </a:rPr>
              <a:t>optimize the entire text embedding</a:t>
            </a:r>
            <a:r>
              <a:rPr lang="en-US" altLang="zh-TW" sz="2400" dirty="0">
                <a:effectLst/>
              </a:rPr>
              <a:t>.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Handling Complexity: </a:t>
            </a:r>
            <a:r>
              <a:rPr lang="en-US" altLang="zh-TW" sz="2400" dirty="0">
                <a:effectLst/>
              </a:rPr>
              <a:t>The </a:t>
            </a:r>
            <a:r>
              <a:rPr lang="en-US" altLang="zh-TW" sz="2400" b="1" dirty="0">
                <a:effectLst/>
              </a:rPr>
              <a:t>number of iterations can be increased</a:t>
            </a:r>
            <a:r>
              <a:rPr lang="en-US" altLang="zh-TW" sz="2400" dirty="0">
                <a:effectLst/>
              </a:rPr>
              <a:t> for images with complicated layouts or styles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47407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Pose guidance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C59C9EE-012C-4A70-A73A-3C6668F73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4819" y="1423707"/>
            <a:ext cx="6862362" cy="468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902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CLIP ranking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Candidate Generation: Multiple candidates are generated by repeating each forward diffusion step using different noise vectors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Denoising: Each interpolated latent vector is denoised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Similarity Measurement: The CLIP similarity of the decoded image is measured against specified positive and negative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Selection: The image with the highest value of positive similarity minus negative similarity is retained</a:t>
            </a:r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38111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 only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35035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 only</a:t>
            </a:r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No diffusion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Use spherical linear interpolation (</a:t>
            </a:r>
            <a:r>
              <a:rPr lang="en-US" altLang="zh-TW" sz="2400" dirty="0" err="1"/>
              <a:t>slerp</a:t>
            </a:r>
            <a:r>
              <a:rPr lang="en-US" altLang="zh-TW" sz="2400" dirty="0"/>
              <a:t>) on clean latent codes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3600" dirty="0">
                <a:solidFill>
                  <a:srgbClr val="FF0000"/>
                </a:solidFill>
              </a:rPr>
              <a:t>FAIL!!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64403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create noisy latent sequences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 is performed by the LDM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8079" t="49594" r="30122" b="43252"/>
          <a:stretch/>
        </p:blipFill>
        <p:spPr>
          <a:xfrm>
            <a:off x="4003622" y="3735659"/>
            <a:ext cx="4184756" cy="142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44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/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94802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956515A-5EB0-4190-9EB7-9B3525AF78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459" y="1667610"/>
            <a:ext cx="4965081" cy="487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343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86440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result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53195D3-4DDB-4CDA-AAB7-1011B889696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39433" y="2073849"/>
            <a:ext cx="3125164" cy="411465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E1A4ADF-66CB-443D-861B-5FA0D720E12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2849" y="2318656"/>
            <a:ext cx="5379718" cy="181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234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813752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Conclusion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TW" sz="2400" dirty="0"/>
              <a:t>This paper introduce a new method for real image interpolation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Can apply to AI video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356378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4153" t="24946" r="12064" b="12763"/>
          <a:stretch/>
        </p:blipFill>
        <p:spPr>
          <a:xfrm>
            <a:off x="2144486" y="1975099"/>
            <a:ext cx="7903029" cy="4341396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48466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C3DE9-E999-EBEC-294B-8606F906E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6E63114-0F25-F1AF-D0EA-97374BA2E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D8561-B203-49C2-95BC-AE4681F2FBBE}" type="slidenum">
              <a:rPr lang="zh-TW" altLang="en-US" smtClean="0"/>
              <a:t>3</a:t>
            </a:fld>
            <a:endParaRPr lang="zh-TW" altLang="en-US" dirty="0"/>
          </a:p>
        </p:txBody>
      </p:sp>
      <p:sp>
        <p:nvSpPr>
          <p:cNvPr id="5" name="Google Shape;104;p3">
            <a:extLst>
              <a:ext uri="{FF2B5EF4-FFF2-40B4-BE49-F238E27FC236}">
                <a16:creationId xmlns:a16="http://schemas.microsoft.com/office/drawing/2014/main" id="{DA31C152-FE60-D3B5-EAC1-050D621877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5158" y="-197578"/>
            <a:ext cx="10515600" cy="116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dirty="0"/>
              <a:t>Introduction</a:t>
            </a:r>
            <a:endParaRPr sz="31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B664C3B-EE50-4833-8E0B-4751908F16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154" y="1267531"/>
            <a:ext cx="9097692" cy="321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402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542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878F9E-D0DF-D84C-8241-A986178C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F0F0F"/>
                </a:solidFill>
                <a:ea typeface="+mj-lt"/>
                <a:cs typeface="+mj-lt"/>
              </a:rPr>
              <a:t>Progressive generation</a:t>
            </a:r>
            <a:endParaRPr lang="zh-TW" altLang="en-US" b="1" dirty="0">
              <a:solidFill>
                <a:srgbClr val="0F0F0F"/>
              </a:solidFill>
              <a:ea typeface="+mj-lt"/>
              <a:cs typeface="+mj-lt"/>
            </a:endParaRPr>
          </a:p>
        </p:txBody>
      </p:sp>
      <p:pic>
        <p:nvPicPr>
          <p:cNvPr id="4" name="內容版面配置區 3" descr="一張含有 螢幕擷取畫面, 行, 太陽能電池, 視窗 的圖片&#10;&#10;AI 產生的內容可能不正確。">
            <a:extLst>
              <a:ext uri="{FF2B5EF4-FFF2-40B4-BE49-F238E27FC236}">
                <a16:creationId xmlns:a16="http://schemas.microsoft.com/office/drawing/2014/main" id="{CBD70F30-46B2-8AB0-6602-A5DF524D4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3678" y="2529798"/>
            <a:ext cx="10248667" cy="210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74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943446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Latent space: </a:t>
            </a:r>
            <a:r>
              <a:rPr lang="zh-TW" altLang="en-US" sz="2400" dirty="0"/>
              <a:t> </a:t>
            </a:r>
            <a:r>
              <a:rPr lang="en-US" altLang="zh-TW" sz="2400" dirty="0"/>
              <a:t>data compression, high efficiency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Pixel space: high dimension, not smooth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122145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 startAt="3"/>
            </a:pPr>
            <a:r>
              <a:rPr lang="en-US" altLang="zh-TW" sz="2400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latent space?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TW" sz="2400" dirty="0"/>
              <a:t>Space: latent space&lt;&lt; pixel space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pPr marL="800100" lvl="1" indent="-342900">
              <a:buAutoNum type="arabicParenR"/>
            </a:pPr>
            <a:r>
              <a:rPr lang="en-US" altLang="zh-TW" sz="2400" dirty="0"/>
              <a:t>Style change: enable domain adaptation, style transfer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endParaRPr lang="zh-TW" altLang="en-US" sz="2400" dirty="0"/>
          </a:p>
        </p:txBody>
      </p:sp>
      <p:pic>
        <p:nvPicPr>
          <p:cNvPr id="8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id="{623A1E17-523A-4BDB-A9FB-667F119020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43446"/>
            <a:ext cx="3390900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232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845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use LDM for plant?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D411DA1-BD8E-4C55-B6A9-060092E22C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546" y="1262210"/>
            <a:ext cx="9554908" cy="3124636"/>
          </a:xfrm>
          <a:prstGeom prst="rect">
            <a:avLst/>
          </a:prstGeom>
        </p:spPr>
      </p:pic>
      <p:sp>
        <p:nvSpPr>
          <p:cNvPr id="6" name="爆炸: 八角 5">
            <a:extLst>
              <a:ext uri="{FF2B5EF4-FFF2-40B4-BE49-F238E27FC236}">
                <a16:creationId xmlns:a16="http://schemas.microsoft.com/office/drawing/2014/main" id="{1F86AFD1-3AED-471A-A4A3-6937774DAAA3}"/>
              </a:ext>
            </a:extLst>
          </p:cNvPr>
          <p:cNvSpPr/>
          <p:nvPr/>
        </p:nvSpPr>
        <p:spPr>
          <a:xfrm>
            <a:off x="1444336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Normal?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  <p:sp>
        <p:nvSpPr>
          <p:cNvPr id="8" name="爆炸: 八角 7">
            <a:extLst>
              <a:ext uri="{FF2B5EF4-FFF2-40B4-BE49-F238E27FC236}">
                <a16:creationId xmlns:a16="http://schemas.microsoft.com/office/drawing/2014/main" id="{7B9BB2D0-1437-453A-BF56-FB466649BE06}"/>
              </a:ext>
            </a:extLst>
          </p:cNvPr>
          <p:cNvSpPr/>
          <p:nvPr/>
        </p:nvSpPr>
        <p:spPr>
          <a:xfrm>
            <a:off x="4894118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Slightly Wilted?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  <p:sp>
        <p:nvSpPr>
          <p:cNvPr id="9" name="爆炸: 八角 8">
            <a:extLst>
              <a:ext uri="{FF2B5EF4-FFF2-40B4-BE49-F238E27FC236}">
                <a16:creationId xmlns:a16="http://schemas.microsoft.com/office/drawing/2014/main" id="{9CE03D3A-0C4A-4029-BE79-E1F535F9784A}"/>
              </a:ext>
            </a:extLst>
          </p:cNvPr>
          <p:cNvSpPr/>
          <p:nvPr/>
        </p:nvSpPr>
        <p:spPr>
          <a:xfrm>
            <a:off x="8160329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Wilted?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289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2944</TotalTime>
  <Words>1207</Words>
  <Application>Microsoft Office PowerPoint</Application>
  <PresentationFormat>寬螢幕</PresentationFormat>
  <Paragraphs>194</Paragraphs>
  <Slides>25</Slides>
  <Notes>20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33" baseType="lpstr">
      <vt:lpstr>Google Sans Text</vt:lpstr>
      <vt:lpstr>新細明體</vt:lpstr>
      <vt:lpstr>Arial</vt:lpstr>
      <vt:lpstr>Calibri</vt:lpstr>
      <vt:lpstr>Calibri Light</vt:lpstr>
      <vt:lpstr>Roboto</vt:lpstr>
      <vt:lpstr>Times New Roman</vt:lpstr>
      <vt:lpstr>Office 佈景主題</vt:lpstr>
      <vt:lpstr>Novel augmentation techniques using diffusion models for green wall plant health classification</vt:lpstr>
      <vt:lpstr>CONTENTS</vt:lpstr>
      <vt:lpstr>Introduction</vt:lpstr>
      <vt:lpstr>CONTENTS</vt:lpstr>
      <vt:lpstr>Progressive generation</vt:lpstr>
      <vt:lpstr>Literature Review: Latent space interpolation vs. Pixel space interpolation</vt:lpstr>
      <vt:lpstr>Literature Review: Latent space interpolation vs. Pixel space interpolation</vt:lpstr>
      <vt:lpstr>CONTENTS</vt:lpstr>
      <vt:lpstr>Why use LDM for plant?</vt:lpstr>
      <vt:lpstr>Diffusion models: Advanced generative techniques in deep learning</vt:lpstr>
      <vt:lpstr>Workflow for Generating Synthetic Data</vt:lpstr>
      <vt:lpstr>Selection of data for synthesis</vt:lpstr>
      <vt:lpstr>Selection of data for synthesis</vt:lpstr>
      <vt:lpstr>Textual inversion</vt:lpstr>
      <vt:lpstr>Pose guidance</vt:lpstr>
      <vt:lpstr>CLIP ranking</vt:lpstr>
      <vt:lpstr>Latent Interpolation</vt:lpstr>
      <vt:lpstr>Latent Interpolation</vt:lpstr>
      <vt:lpstr>Latent Interpolation</vt:lpstr>
      <vt:lpstr>Latent Interpolation</vt:lpstr>
      <vt:lpstr>CONTENTS</vt:lpstr>
      <vt:lpstr>Diffusion for Interpolating Images</vt:lpstr>
      <vt:lpstr>CONTENTS</vt:lpstr>
      <vt:lpstr>Conclusion</vt:lpstr>
      <vt:lpstr>Diffusion for Interpolating Images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崇碩 陳</dc:creator>
  <cp:lastModifiedBy>User</cp:lastModifiedBy>
  <cp:revision>174</cp:revision>
  <dcterms:created xsi:type="dcterms:W3CDTF">2023-03-04T07:12:03Z</dcterms:created>
  <dcterms:modified xsi:type="dcterms:W3CDTF">2025-10-14T11:32:09Z</dcterms:modified>
</cp:coreProperties>
</file>